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69" r:id="rId5"/>
    <p:sldId id="270" r:id="rId6"/>
    <p:sldId id="272" r:id="rId7"/>
    <p:sldId id="258" r:id="rId8"/>
    <p:sldId id="259" r:id="rId9"/>
    <p:sldId id="271" r:id="rId10"/>
    <p:sldId id="260" r:id="rId11"/>
    <p:sldId id="262" r:id="rId12"/>
    <p:sldId id="273" r:id="rId13"/>
    <p:sldId id="274" r:id="rId14"/>
    <p:sldId id="275" r:id="rId15"/>
    <p:sldId id="277" r:id="rId16"/>
    <p:sldId id="276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0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A4F6-B2D1-4EF1-A8E8-0DB92144A215}" type="datetimeFigureOut">
              <a:rPr lang="it-IT" smtClean="0"/>
              <a:pPr/>
              <a:t>15/02/2023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A90-5E3C-4273-BC3C-098D781FD3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A4F6-B2D1-4EF1-A8E8-0DB92144A215}" type="datetimeFigureOut">
              <a:rPr lang="it-IT" smtClean="0"/>
              <a:pPr/>
              <a:t>15/02/2023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A90-5E3C-4273-BC3C-098D781FD3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A4F6-B2D1-4EF1-A8E8-0DB92144A215}" type="datetimeFigureOut">
              <a:rPr lang="it-IT" smtClean="0"/>
              <a:pPr/>
              <a:t>15/02/2023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A90-5E3C-4273-BC3C-098D781FD3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A4F6-B2D1-4EF1-A8E8-0DB92144A215}" type="datetimeFigureOut">
              <a:rPr lang="it-IT" smtClean="0"/>
              <a:pPr/>
              <a:t>15/02/2023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A90-5E3C-4273-BC3C-098D781FD3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A4F6-B2D1-4EF1-A8E8-0DB92144A215}" type="datetimeFigureOut">
              <a:rPr lang="it-IT" smtClean="0"/>
              <a:pPr/>
              <a:t>15/02/2023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A90-5E3C-4273-BC3C-098D781FD3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A4F6-B2D1-4EF1-A8E8-0DB92144A215}" type="datetimeFigureOut">
              <a:rPr lang="it-IT" smtClean="0"/>
              <a:pPr/>
              <a:t>15/02/2023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A90-5E3C-4273-BC3C-098D781FD3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A4F6-B2D1-4EF1-A8E8-0DB92144A215}" type="datetimeFigureOut">
              <a:rPr lang="it-IT" smtClean="0"/>
              <a:pPr/>
              <a:t>15/02/2023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A90-5E3C-4273-BC3C-098D781FD3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A4F6-B2D1-4EF1-A8E8-0DB92144A215}" type="datetimeFigureOut">
              <a:rPr lang="it-IT" smtClean="0"/>
              <a:pPr/>
              <a:t>15/02/2023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A90-5E3C-4273-BC3C-098D781FD3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A4F6-B2D1-4EF1-A8E8-0DB92144A215}" type="datetimeFigureOut">
              <a:rPr lang="it-IT" smtClean="0"/>
              <a:pPr/>
              <a:t>15/02/2023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A90-5E3C-4273-BC3C-098D781FD3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A4F6-B2D1-4EF1-A8E8-0DB92144A215}" type="datetimeFigureOut">
              <a:rPr lang="it-IT" smtClean="0"/>
              <a:pPr/>
              <a:t>15/02/2023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A90-5E3C-4273-BC3C-098D781FD3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A4F6-B2D1-4EF1-A8E8-0DB92144A215}" type="datetimeFigureOut">
              <a:rPr lang="it-IT" smtClean="0"/>
              <a:pPr/>
              <a:t>15/02/2023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A90-5E3C-4273-BC3C-098D781FD3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A4F6-B2D1-4EF1-A8E8-0DB92144A215}" type="datetimeFigureOut">
              <a:rPr lang="it-IT" smtClean="0"/>
              <a:pPr/>
              <a:t>15/02/2023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9DA90-5E3C-4273-BC3C-098D781FD39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 leggi razziali</a:t>
            </a:r>
            <a:endParaRPr lang="it-IT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pic>
        <p:nvPicPr>
          <p:cNvPr id="1126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00034" y="571480"/>
            <a:ext cx="8291911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857356" y="1285860"/>
            <a:ext cx="6500858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Leggi razziali e scuola</a:t>
            </a:r>
          </a:p>
          <a:p>
            <a:pPr algn="ctr"/>
            <a:endParaRPr lang="it-IT" sz="2400" b="1" dirty="0" smtClean="0"/>
          </a:p>
          <a:p>
            <a:r>
              <a:rPr lang="it-IT" sz="2400" dirty="0" smtClean="0"/>
              <a:t>Le cifre degli espulsi dalla scuola italiana: </a:t>
            </a:r>
          </a:p>
          <a:p>
            <a:pPr>
              <a:buFontTx/>
              <a:buChar char="-"/>
            </a:pPr>
            <a:r>
              <a:rPr lang="it-IT" sz="2400" dirty="0" smtClean="0"/>
              <a:t>279 tra presidi e professori di scuola media, </a:t>
            </a:r>
          </a:p>
          <a:p>
            <a:pPr>
              <a:buFontTx/>
              <a:buChar char="-"/>
            </a:pPr>
            <a:r>
              <a:rPr lang="it-IT" sz="2400" dirty="0"/>
              <a:t> </a:t>
            </a:r>
            <a:r>
              <a:rPr lang="it-IT" sz="2400" dirty="0" smtClean="0"/>
              <a:t>96 docenti universitari, </a:t>
            </a:r>
          </a:p>
          <a:p>
            <a:pPr>
              <a:buFontTx/>
              <a:buChar char="-"/>
            </a:pPr>
            <a:r>
              <a:rPr lang="it-IT" sz="2400" dirty="0"/>
              <a:t> </a:t>
            </a:r>
            <a:r>
              <a:rPr lang="it-IT" sz="2400" dirty="0" smtClean="0"/>
              <a:t>133 assistenti universitari e 200 liberi docenti </a:t>
            </a:r>
          </a:p>
          <a:p>
            <a:pPr>
              <a:buFontTx/>
              <a:buChar char="-"/>
            </a:pPr>
            <a:r>
              <a:rPr lang="it-IT" sz="2400" dirty="0"/>
              <a:t> </a:t>
            </a:r>
            <a:r>
              <a:rPr lang="it-IT" sz="2400" dirty="0" smtClean="0"/>
              <a:t>2.500 bambini espulsi dalla scuola elementare </a:t>
            </a:r>
          </a:p>
          <a:p>
            <a:pPr>
              <a:buFontTx/>
              <a:buChar char="-"/>
            </a:pPr>
            <a:r>
              <a:rPr lang="it-IT" sz="2400" dirty="0"/>
              <a:t> </a:t>
            </a:r>
            <a:r>
              <a:rPr lang="it-IT" sz="2400" dirty="0" smtClean="0"/>
              <a:t>4.000 espulsi dalle scuole medie e superiori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pic>
        <p:nvPicPr>
          <p:cNvPr id="9218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b="18461"/>
          <a:stretch>
            <a:fillRect/>
          </a:stretch>
        </p:blipFill>
        <p:spPr bwMode="auto">
          <a:xfrm>
            <a:off x="2143108" y="2786058"/>
            <a:ext cx="6191261" cy="378621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71472" y="428604"/>
            <a:ext cx="8143932" cy="29238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Il binario 21</a:t>
            </a:r>
          </a:p>
          <a:p>
            <a:pPr algn="just"/>
            <a:r>
              <a:rPr lang="it-IT" sz="2000" dirty="0" smtClean="0"/>
              <a:t>Nei pressi della Stazione Centrale di Milano è stato istituito il </a:t>
            </a:r>
            <a:r>
              <a:rPr lang="it-IT" sz="2000" i="1" dirty="0" smtClean="0"/>
              <a:t>Memoriale della Shoah </a:t>
            </a:r>
            <a:r>
              <a:rPr lang="it-IT" sz="2000" dirty="0" smtClean="0"/>
              <a:t>di Milano (noto anche come Binario 21). Come spiega il sito ufficiale </a:t>
            </a:r>
            <a:r>
              <a:rPr lang="it-IT" sz="2000" i="1" dirty="0" smtClean="0"/>
              <a:t>"tra il 1943 e il 1945 questo fu il luogo in cui centinaia di deportati furono caricati su vagoni merci, che venivano sollevati tramite un elevatore e trasportati così al sovrastante piano dei binari. Una volta posizionati alla banchina di partenza, venivano agganciati ai convogli diretti ai campi di concentramento e sterminio (</a:t>
            </a:r>
            <a:r>
              <a:rPr lang="it-IT" sz="2000" i="1" dirty="0" err="1" smtClean="0"/>
              <a:t>Auschwitz-Birkenau</a:t>
            </a:r>
            <a:r>
              <a:rPr lang="it-IT" sz="2000" i="1" dirty="0" smtClean="0"/>
              <a:t>, </a:t>
            </a:r>
            <a:r>
              <a:rPr lang="it-IT" sz="2000" i="1" dirty="0" err="1" smtClean="0"/>
              <a:t>Bergen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Belsen</a:t>
            </a:r>
            <a:r>
              <a:rPr lang="it-IT" sz="2000" i="1" dirty="0" smtClean="0"/>
              <a:t>) o ai campi italiani di raccolta come quelli di </a:t>
            </a:r>
            <a:r>
              <a:rPr lang="it-IT" sz="2000" i="1" dirty="0" err="1" smtClean="0"/>
              <a:t>Fossoli</a:t>
            </a:r>
            <a:r>
              <a:rPr lang="it-IT" sz="2000" i="1" dirty="0" smtClean="0"/>
              <a:t> e Bolzano".</a:t>
            </a:r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71472" y="428604"/>
            <a:ext cx="8143932" cy="54476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/>
              <a:t>Statistica generale degli ebrei vittime della Shoah in </a:t>
            </a:r>
            <a:r>
              <a:rPr lang="it-IT" sz="2400" b="1" dirty="0" smtClean="0"/>
              <a:t>Italia</a:t>
            </a:r>
          </a:p>
          <a:p>
            <a:endParaRPr lang="it-IT" sz="2400" b="1" dirty="0"/>
          </a:p>
          <a:p>
            <a:pPr algn="just"/>
            <a:r>
              <a:rPr lang="it-IT" sz="2000" dirty="0"/>
              <a:t>T</a:t>
            </a:r>
            <a:r>
              <a:rPr lang="it-IT" sz="2000" dirty="0" smtClean="0"/>
              <a:t>avole riassuntive riguardanti la deportazione degli ebrei dall'Italia, tratte dal volume di Liliana Picciotto, </a:t>
            </a:r>
            <a:r>
              <a:rPr lang="it-IT" sz="2000" i="1" dirty="0" smtClean="0"/>
              <a:t>Il Libro della Memoria. Gli ebrei deportati dall'Italia (1943-1945). Ricerca della Fondazione Centro di Documentazione Ebraica Contemporanea</a:t>
            </a:r>
            <a:r>
              <a:rPr lang="it-IT" sz="2000" dirty="0" smtClean="0"/>
              <a:t> (Mursia, Milano, 3° ed. 2002). </a:t>
            </a:r>
          </a:p>
          <a:p>
            <a:pPr algn="just"/>
            <a:r>
              <a:rPr lang="it-IT" sz="2000" dirty="0" smtClean="0"/>
              <a:t>La prima tavola, riassuntiva di tutta la vicenda, include gli arrestati e deportati, gli arrestati morti in Italia per varie cause (eccidi, maltrattamenti, disagi o privazioni) e anche coloro che, pur essendo stati arrestati e imprigionati come destinati alla deportazione, scamparono per essere evasi, o per essere stati rilasciati, o per essere stati liberati alla fine della guerra. La somma di queste vittime è di 7579 persone, tutte identificate nel corso della ricerca. Abbiamo inoltre raggiunto la certezza che un buon numero di persone fu arrestato senza lasciare tracce e senza possibilità da parte nostra di identificarne il nome e il cognome perché entrati disordinatamente in Italia senza registrazione alle frontiere. Si tratta di almeno altre 900-1000 persone che portano il totale delle vittime ad almeno 8529.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857356" y="1500174"/>
          <a:ext cx="6096000" cy="10972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1 Arrestati e deportati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/>
                        <a:t>6806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2 Arrestati e morti in Italia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/>
                        <a:t>322 *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3 Arrestati e scampati in Italia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/>
                        <a:t>451 **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Totale identificati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7579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928794" y="3786190"/>
          <a:ext cx="6167438" cy="1371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95438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/>
                        <a:t>Morti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Sopravvissuti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/>
                        <a:t>Totali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Auschwitz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/>
                        <a:t>5644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/>
                        <a:t>363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/>
                        <a:t>6007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/>
                        <a:t>Altri Lager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232</a:t>
                      </a:r>
                      <a:endParaRPr lang="it-IT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474</a:t>
                      </a:r>
                      <a:endParaRPr lang="it-IT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799</a:t>
                      </a:r>
                      <a:endParaRPr lang="it-IT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/>
                        <a:t>Totale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/>
                        <a:t>5969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6806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pic>
        <p:nvPicPr>
          <p:cNvPr id="34818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290"/>
            <a:ext cx="6378736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pic>
        <p:nvPicPr>
          <p:cNvPr id="3379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794"/>
            <a:ext cx="773043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7170" r="6548"/>
          <a:stretch>
            <a:fillRect/>
          </a:stretch>
        </p:blipFill>
        <p:spPr bwMode="auto">
          <a:xfrm>
            <a:off x="7154911" y="0"/>
            <a:ext cx="1989089" cy="3857628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14282" y="142852"/>
            <a:ext cx="6572296" cy="65864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Fine Ottocento </a:t>
            </a:r>
            <a:r>
              <a:rPr lang="it-IT" sz="2400" dirty="0" smtClean="0">
                <a:sym typeface="Wingdings" pitchFamily="2" charset="2"/>
              </a:rPr>
              <a:t> testi pseudoscientifici affermano l’esistenza di diverse </a:t>
            </a:r>
            <a:r>
              <a:rPr lang="it-IT" sz="2400" b="1" dirty="0" smtClean="0">
                <a:sym typeface="Wingdings" pitchFamily="2" charset="2"/>
              </a:rPr>
              <a:t>razze</a:t>
            </a:r>
            <a:r>
              <a:rPr lang="it-IT" sz="2400" dirty="0" smtClean="0">
                <a:sym typeface="Wingdings" pitchFamily="2" charset="2"/>
              </a:rPr>
              <a:t>, alcune superiori, altre </a:t>
            </a:r>
            <a:r>
              <a:rPr lang="it-IT" sz="2400" b="1" dirty="0" smtClean="0">
                <a:sym typeface="Wingdings" pitchFamily="2" charset="2"/>
              </a:rPr>
              <a:t>inferiori</a:t>
            </a:r>
            <a:r>
              <a:rPr lang="it-IT" sz="2400" dirty="0" smtClean="0">
                <a:sym typeface="Wingdings" pitchFamily="2" charset="2"/>
              </a:rPr>
              <a:t> </a:t>
            </a:r>
            <a:endParaRPr lang="it-IT" sz="2400" dirty="0" smtClean="0"/>
          </a:p>
          <a:p>
            <a:endParaRPr lang="it-IT" sz="1000" dirty="0"/>
          </a:p>
          <a:p>
            <a:r>
              <a:rPr lang="it-IT" sz="2400" dirty="0" smtClean="0"/>
              <a:t>1925 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2400" dirty="0" err="1" smtClean="0">
                <a:sym typeface="Wingdings" pitchFamily="2" charset="2"/>
              </a:rPr>
              <a:t>Mein</a:t>
            </a: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dirty="0" err="1" smtClean="0">
                <a:sym typeface="Wingdings" pitchFamily="2" charset="2"/>
              </a:rPr>
              <a:t>Kampf</a:t>
            </a:r>
            <a:endParaRPr lang="it-IT" sz="2400" dirty="0" smtClean="0"/>
          </a:p>
          <a:p>
            <a:endParaRPr lang="it-IT" sz="1000" dirty="0"/>
          </a:p>
          <a:p>
            <a:r>
              <a:rPr lang="it-IT" sz="2400" dirty="0" smtClean="0"/>
              <a:t>1933 </a:t>
            </a:r>
            <a:r>
              <a:rPr lang="it-IT" sz="2400" dirty="0" smtClean="0">
                <a:sym typeface="Wingdings" pitchFamily="2" charset="2"/>
              </a:rPr>
              <a:t> Hitler al potere</a:t>
            </a:r>
          </a:p>
          <a:p>
            <a:endParaRPr lang="it-IT" sz="1000" dirty="0" smtClean="0">
              <a:sym typeface="Wingdings" pitchFamily="2" charset="2"/>
            </a:endParaRPr>
          </a:p>
          <a:p>
            <a:r>
              <a:rPr lang="it-IT" sz="2400" dirty="0" smtClean="0">
                <a:sym typeface="Wingdings" pitchFamily="2" charset="2"/>
              </a:rPr>
              <a:t>1935  </a:t>
            </a:r>
            <a:r>
              <a:rPr lang="it-IT" sz="2400" dirty="0" smtClean="0">
                <a:solidFill>
                  <a:srgbClr val="FF0000"/>
                </a:solidFill>
                <a:sym typeface="Wingdings" pitchFamily="2" charset="2"/>
              </a:rPr>
              <a:t>Leggi di Norimberga</a:t>
            </a:r>
          </a:p>
          <a:p>
            <a:pPr algn="just"/>
            <a:endParaRPr lang="it-IT" sz="800" dirty="0" smtClean="0"/>
          </a:p>
          <a:p>
            <a:pPr algn="just"/>
            <a:r>
              <a:rPr lang="it-IT" sz="2400" dirty="0" smtClean="0"/>
              <a:t> 1) DEFINISCONO CHI E’ EBREO, cioè:</a:t>
            </a:r>
          </a:p>
          <a:p>
            <a:pPr lvl="1" algn="just">
              <a:buFont typeface="Wingdings" pitchFamily="2" charset="2"/>
              <a:buChar char="§"/>
            </a:pPr>
            <a:r>
              <a:rPr lang="it-IT" sz="2400" dirty="0" smtClean="0"/>
              <a:t> una persona che aveva almeno </a:t>
            </a:r>
            <a:r>
              <a:rPr lang="it-IT" sz="2400" b="1" dirty="0" smtClean="0"/>
              <a:t>tre nonni</a:t>
            </a:r>
            <a:r>
              <a:rPr lang="it-IT" sz="2400" dirty="0" smtClean="0"/>
              <a:t> ebrei; </a:t>
            </a:r>
          </a:p>
          <a:p>
            <a:pPr lvl="1" algn="just">
              <a:buFont typeface="Wingdings" pitchFamily="2" charset="2"/>
              <a:buChar char="§"/>
            </a:pPr>
            <a:r>
              <a:rPr lang="it-IT" sz="2400" dirty="0" smtClean="0"/>
              <a:t> se i nonni ebrei erano solo due, allora bisognava vedere:</a:t>
            </a:r>
          </a:p>
          <a:p>
            <a:pPr lvl="2" algn="just">
              <a:buFont typeface="Courier New" pitchFamily="49" charset="0"/>
              <a:buChar char="o"/>
            </a:pPr>
            <a:r>
              <a:rPr lang="it-IT" sz="2400" dirty="0" smtClean="0"/>
              <a:t> se la persona era di </a:t>
            </a:r>
            <a:r>
              <a:rPr lang="it-IT" sz="2400" b="1" dirty="0" smtClean="0"/>
              <a:t>religione</a:t>
            </a:r>
            <a:r>
              <a:rPr lang="it-IT" sz="2400" dirty="0" smtClean="0"/>
              <a:t> giudaica</a:t>
            </a:r>
          </a:p>
          <a:p>
            <a:pPr lvl="2" algn="just">
              <a:buFont typeface="Courier New" pitchFamily="49" charset="0"/>
              <a:buChar char="o"/>
            </a:pPr>
            <a:r>
              <a:rPr lang="it-IT" sz="2400" dirty="0" smtClean="0"/>
              <a:t> se aveva </a:t>
            </a:r>
            <a:r>
              <a:rPr lang="it-IT" sz="2400" b="1" dirty="0" smtClean="0"/>
              <a:t>sposato</a:t>
            </a:r>
            <a:r>
              <a:rPr lang="it-IT" sz="2400" dirty="0" smtClean="0"/>
              <a:t> un ebreo</a:t>
            </a:r>
          </a:p>
          <a:p>
            <a:pPr algn="just"/>
            <a:r>
              <a:rPr lang="it-IT" sz="2400" dirty="0" smtClean="0"/>
              <a:t>2) TOLGONO LA CITTADINANZA tedesca a chi lo è</a:t>
            </a:r>
          </a:p>
          <a:p>
            <a:pPr algn="just"/>
            <a:r>
              <a:rPr lang="it-IT" sz="2400" dirty="0" smtClean="0"/>
              <a:t>3) VIETANO OGNI COMMISTONE con la “pura” razza ariana</a:t>
            </a:r>
            <a:endParaRPr lang="it-IT" dirty="0" smtClean="0">
              <a:sym typeface="Wingdings" pitchFamily="2" charset="2"/>
            </a:endParaRPr>
          </a:p>
        </p:txBody>
      </p:sp>
      <p:sp>
        <p:nvSpPr>
          <p:cNvPr id="7" name="Freccia a destra 6"/>
          <p:cNvSpPr/>
          <p:nvPr/>
        </p:nvSpPr>
        <p:spPr>
          <a:xfrm flipH="1">
            <a:off x="6643702" y="1428736"/>
            <a:ext cx="428628" cy="6429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7170" r="6548"/>
          <a:stretch>
            <a:fillRect/>
          </a:stretch>
        </p:blipFill>
        <p:spPr bwMode="auto">
          <a:xfrm>
            <a:off x="7154911" y="0"/>
            <a:ext cx="1989089" cy="3857628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14282" y="500042"/>
            <a:ext cx="621510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1938: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Notte dei cristalli </a:t>
            </a:r>
            <a:r>
              <a:rPr lang="it-IT" sz="2400" dirty="0" smtClean="0">
                <a:sym typeface="Wingdings" pitchFamily="2" charset="2"/>
              </a:rPr>
              <a:t> inizio della violenza (vetrine dei negozi infranti; sinagoghe bruciate; arresti e omicidi) e delle deportazioni (30000 ebrei già inviati nei campi)</a:t>
            </a:r>
            <a:endParaRPr lang="it-IT" sz="2400" dirty="0" smtClean="0"/>
          </a:p>
        </p:txBody>
      </p:sp>
      <p:sp>
        <p:nvSpPr>
          <p:cNvPr id="7" name="Freccia a destra 6"/>
          <p:cNvSpPr/>
          <p:nvPr/>
        </p:nvSpPr>
        <p:spPr>
          <a:xfrm flipH="1">
            <a:off x="6643702" y="1142984"/>
            <a:ext cx="428628" cy="6429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602" name="Picture 2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500306"/>
            <a:ext cx="726139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7170" r="6548"/>
          <a:stretch>
            <a:fillRect/>
          </a:stretch>
        </p:blipFill>
        <p:spPr bwMode="auto">
          <a:xfrm>
            <a:off x="7154911" y="0"/>
            <a:ext cx="1989089" cy="3857628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14282" y="500042"/>
            <a:ext cx="621510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1939 </a:t>
            </a:r>
            <a:r>
              <a:rPr lang="it-IT" sz="2400" b="1" dirty="0" smtClean="0">
                <a:sym typeface="Wingdings" pitchFamily="2" charset="2"/>
              </a:rPr>
              <a:t> </a:t>
            </a:r>
            <a:r>
              <a:rPr lang="it-IT" sz="2400" dirty="0" smtClean="0">
                <a:sym typeface="Wingdings" pitchFamily="2" charset="2"/>
              </a:rPr>
              <a:t>Inizia la Seconda guerra mondiale e con essa la fase della </a:t>
            </a:r>
            <a:r>
              <a:rPr lang="it-IT" sz="2400" b="1" dirty="0" smtClean="0">
                <a:sym typeface="Wingdings" pitchFamily="2" charset="2"/>
              </a:rPr>
              <a:t>CONCENTRAZIONE</a:t>
            </a:r>
            <a:r>
              <a:rPr lang="it-IT" sz="2400" dirty="0" smtClean="0">
                <a:sym typeface="Wingdings" pitchFamily="2" charset="2"/>
              </a:rPr>
              <a:t>:</a:t>
            </a:r>
          </a:p>
          <a:p>
            <a:pPr algn="just">
              <a:buFontTx/>
              <a:buChar char="-"/>
            </a:pPr>
            <a:r>
              <a:rPr lang="it-IT" sz="2400" dirty="0" smtClean="0">
                <a:sym typeface="Wingdings" pitchFamily="2" charset="2"/>
              </a:rPr>
              <a:t> </a:t>
            </a:r>
            <a:r>
              <a:rPr lang="it-IT" sz="2400" b="1" dirty="0" smtClean="0">
                <a:sym typeface="Wingdings" pitchFamily="2" charset="2"/>
              </a:rPr>
              <a:t>Ghetti</a:t>
            </a:r>
            <a:r>
              <a:rPr lang="it-IT" sz="2400" dirty="0" smtClean="0">
                <a:sym typeface="Wingdings" pitchFamily="2" charset="2"/>
              </a:rPr>
              <a:t> (soprattutto in Polonia)</a:t>
            </a:r>
          </a:p>
          <a:p>
            <a:pPr algn="just">
              <a:buFontTx/>
              <a:buChar char="-"/>
            </a:pP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smtClean="0">
                <a:sym typeface="Wingdings" pitchFamily="2" charset="2"/>
              </a:rPr>
              <a:t>Campi di concentramento</a:t>
            </a:r>
            <a:endParaRPr lang="it-IT" sz="2400" dirty="0" smtClean="0"/>
          </a:p>
        </p:txBody>
      </p:sp>
      <p:sp>
        <p:nvSpPr>
          <p:cNvPr id="7" name="Freccia a destra 6"/>
          <p:cNvSpPr/>
          <p:nvPr/>
        </p:nvSpPr>
        <p:spPr>
          <a:xfrm flipH="1">
            <a:off x="6643702" y="1142984"/>
            <a:ext cx="428628" cy="6429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6" name="Picture 2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285992"/>
            <a:ext cx="5355722" cy="42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7170" r="6548"/>
          <a:stretch>
            <a:fillRect/>
          </a:stretch>
        </p:blipFill>
        <p:spPr bwMode="auto">
          <a:xfrm>
            <a:off x="7154911" y="0"/>
            <a:ext cx="1989089" cy="3857628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14282" y="500042"/>
            <a:ext cx="621510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1941 </a:t>
            </a:r>
            <a:r>
              <a:rPr lang="it-IT" sz="2400" b="1" dirty="0" smtClean="0">
                <a:sym typeface="Wingdings" pitchFamily="2" charset="2"/>
              </a:rPr>
              <a:t> </a:t>
            </a:r>
            <a:r>
              <a:rPr lang="it-IT" sz="2400" dirty="0" smtClean="0">
                <a:sym typeface="Wingdings" pitchFamily="2" charset="2"/>
              </a:rPr>
              <a:t>Inizia la fase dell’</a:t>
            </a:r>
            <a:r>
              <a:rPr lang="it-IT" sz="2400" b="1" dirty="0" smtClean="0">
                <a:sym typeface="Wingdings" pitchFamily="2" charset="2"/>
              </a:rPr>
              <a:t>ANNIENTAMENTO</a:t>
            </a:r>
            <a:r>
              <a:rPr lang="it-IT" sz="2400" dirty="0" smtClean="0">
                <a:sym typeface="Wingdings" pitchFamily="2" charset="2"/>
              </a:rPr>
              <a:t>:</a:t>
            </a:r>
          </a:p>
          <a:p>
            <a:pPr algn="just">
              <a:buFontTx/>
              <a:buChar char="-"/>
            </a:pPr>
            <a:r>
              <a:rPr lang="it-IT" sz="2400" dirty="0" smtClean="0">
                <a:sym typeface="Wingdings" pitchFamily="2" charset="2"/>
              </a:rPr>
              <a:t> Pianificazione (Conferenza a </a:t>
            </a:r>
            <a:r>
              <a:rPr lang="it-IT" sz="2400" dirty="0" err="1" smtClean="0">
                <a:sym typeface="Wingdings" pitchFamily="2" charset="2"/>
              </a:rPr>
              <a:t>Wansee</a:t>
            </a:r>
            <a:r>
              <a:rPr lang="it-IT" sz="2400" dirty="0" smtClean="0">
                <a:sym typeface="Wingdings" pitchFamily="2" charset="2"/>
              </a:rPr>
              <a:t>)</a:t>
            </a:r>
          </a:p>
          <a:p>
            <a:pPr algn="just">
              <a:buFontTx/>
              <a:buChar char="-"/>
            </a:pP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smtClean="0">
                <a:sym typeface="Wingdings" pitchFamily="2" charset="2"/>
              </a:rPr>
              <a:t>Sistema articolato di campi di concentramento e di sterminio</a:t>
            </a:r>
            <a:endParaRPr lang="it-IT" sz="2400" dirty="0" smtClean="0"/>
          </a:p>
        </p:txBody>
      </p:sp>
      <p:sp>
        <p:nvSpPr>
          <p:cNvPr id="7" name="Freccia a destra 6"/>
          <p:cNvSpPr/>
          <p:nvPr/>
        </p:nvSpPr>
        <p:spPr>
          <a:xfrm flipH="1">
            <a:off x="6643702" y="1142984"/>
            <a:ext cx="428628" cy="6429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650" name="Picture 2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214554"/>
            <a:ext cx="7048496" cy="4440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7170" r="6548"/>
          <a:stretch>
            <a:fillRect/>
          </a:stretch>
        </p:blipFill>
        <p:spPr bwMode="auto">
          <a:xfrm>
            <a:off x="7154911" y="0"/>
            <a:ext cx="1989089" cy="3857628"/>
          </a:xfrm>
          <a:prstGeom prst="rect">
            <a:avLst/>
          </a:prstGeom>
          <a:noFill/>
        </p:spPr>
      </p:pic>
      <p:pic>
        <p:nvPicPr>
          <p:cNvPr id="9" name="Picture 8" descr="151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23850" y="981075"/>
            <a:ext cx="8555038" cy="5122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pic>
        <p:nvPicPr>
          <p:cNvPr id="4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7170" r="6548"/>
          <a:stretch>
            <a:fillRect/>
          </a:stretch>
        </p:blipFill>
        <p:spPr bwMode="auto">
          <a:xfrm>
            <a:off x="7154911" y="0"/>
            <a:ext cx="1989089" cy="385762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 rot="20472258">
            <a:off x="850083" y="2811974"/>
            <a:ext cx="707236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1935 </a:t>
            </a:r>
            <a:r>
              <a:rPr lang="it-IT" sz="2400" dirty="0" smtClean="0">
                <a:sym typeface="Wingdings" pitchFamily="2" charset="2"/>
              </a:rPr>
              <a:t> guerra d’</a:t>
            </a:r>
            <a:r>
              <a:rPr lang="it-IT" sz="2400" b="1" dirty="0" smtClean="0">
                <a:sym typeface="Wingdings" pitchFamily="2" charset="2"/>
              </a:rPr>
              <a:t>Etiopia</a:t>
            </a:r>
            <a:r>
              <a:rPr lang="it-IT" sz="2400" dirty="0" smtClean="0">
                <a:sym typeface="Wingdings" pitchFamily="2" charset="2"/>
              </a:rPr>
              <a:t> e avvicinamento Mussolini / Hitler</a:t>
            </a:r>
          </a:p>
          <a:p>
            <a:endParaRPr lang="it-IT" sz="2400" dirty="0">
              <a:sym typeface="Wingdings" pitchFamily="2" charset="2"/>
            </a:endParaRPr>
          </a:p>
          <a:p>
            <a:r>
              <a:rPr lang="it-IT" sz="2400" dirty="0" smtClean="0">
                <a:sym typeface="Wingdings" pitchFamily="2" charset="2"/>
              </a:rPr>
              <a:t>1936  </a:t>
            </a:r>
            <a:r>
              <a:rPr lang="it-IT" sz="2400" b="1" dirty="0" smtClean="0">
                <a:sym typeface="Wingdings" pitchFamily="2" charset="2"/>
              </a:rPr>
              <a:t>Asse </a:t>
            </a:r>
            <a:r>
              <a:rPr lang="it-IT" sz="2400" b="1" dirty="0" err="1" smtClean="0">
                <a:sym typeface="Wingdings" pitchFamily="2" charset="2"/>
              </a:rPr>
              <a:t>Roma-Berlino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85786" y="285728"/>
            <a:ext cx="7929618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Il manifesto degli scienziati razzisti </a:t>
            </a:r>
            <a:r>
              <a:rPr lang="it-IT" sz="2400" dirty="0" smtClean="0"/>
              <a:t>(v. doc.)</a:t>
            </a:r>
          </a:p>
          <a:p>
            <a:endParaRPr lang="it-IT" sz="2400" dirty="0"/>
          </a:p>
          <a:p>
            <a:pPr algn="just"/>
            <a:r>
              <a:rPr lang="it-IT" sz="2400" dirty="0" smtClean="0"/>
              <a:t>Pubblicato, con il titolo </a:t>
            </a:r>
            <a:r>
              <a:rPr lang="it-IT" sz="2400" i="1" dirty="0" smtClean="0"/>
              <a:t>Il fascismo e i problemi della razza</a:t>
            </a:r>
            <a:r>
              <a:rPr lang="it-IT" sz="2400" dirty="0" smtClean="0"/>
              <a:t>, su “Il Giornale d'Italia” del 14 luglio 1938, il </a:t>
            </a:r>
            <a:r>
              <a:rPr lang="it-IT" sz="2400" i="1" dirty="0" smtClean="0"/>
              <a:t>Manifesto degli scienziati razzisti</a:t>
            </a:r>
            <a:r>
              <a:rPr lang="it-IT" sz="2400" dirty="0" smtClean="0"/>
              <a:t> o </a:t>
            </a:r>
            <a:r>
              <a:rPr lang="it-IT" sz="2400" i="1" dirty="0" smtClean="0"/>
              <a:t>Manifesto della razza</a:t>
            </a:r>
            <a:r>
              <a:rPr lang="it-IT" sz="2400" dirty="0" smtClean="0"/>
              <a:t>, anticipa di poche settimane la promulgazione della legislazione razziale fascista (settembre-ottobre 1938). Firmato da alcuni dei principali scienziati italiani, diviene la base ideologica e pseudo-scientifica della politica razzista dell'Italia fascista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1229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857628"/>
            <a:ext cx="2095500" cy="2619375"/>
          </a:xfrm>
          <a:prstGeom prst="rect">
            <a:avLst/>
          </a:prstGeom>
          <a:noFill/>
        </p:spPr>
      </p:pic>
      <p:pic>
        <p:nvPicPr>
          <p:cNvPr id="12292" name="Picture 4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857628"/>
            <a:ext cx="186951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3652" r="73215"/>
          <a:stretch>
            <a:fillRect/>
          </a:stretch>
        </p:blipFill>
        <p:spPr bwMode="auto">
          <a:xfrm>
            <a:off x="0" y="2124075"/>
            <a:ext cx="1357322" cy="473392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85786" y="285729"/>
            <a:ext cx="7929618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1938 – Leggi razziali italiane</a:t>
            </a:r>
          </a:p>
          <a:p>
            <a:pPr algn="ctr"/>
            <a:r>
              <a:rPr lang="it-IT" sz="2400" dirty="0" smtClean="0"/>
              <a:t>(v. doc.)</a:t>
            </a:r>
          </a:p>
          <a:p>
            <a:endParaRPr lang="it-IT" sz="2400" b="1" dirty="0" smtClean="0"/>
          </a:p>
          <a:p>
            <a:r>
              <a:rPr lang="it-IT" sz="2400" dirty="0" smtClean="0"/>
              <a:t>REGIO DECRETO –LEGGE 5 settembre 1938-XVI</a:t>
            </a:r>
          </a:p>
          <a:p>
            <a:endParaRPr lang="it-IT" sz="2400" dirty="0"/>
          </a:p>
          <a:p>
            <a:r>
              <a:rPr lang="it-IT" sz="2400" dirty="0" smtClean="0"/>
              <a:t>REGIO DECRETO – LEGGE 17 novembre 1938-XVII  </a:t>
            </a:r>
          </a:p>
          <a:p>
            <a:endParaRPr lang="it-IT" dirty="0"/>
          </a:p>
        </p:txBody>
      </p:sp>
      <p:pic>
        <p:nvPicPr>
          <p:cNvPr id="29698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3099" b="10123"/>
          <a:stretch>
            <a:fillRect/>
          </a:stretch>
        </p:blipFill>
        <p:spPr bwMode="auto">
          <a:xfrm>
            <a:off x="4357686" y="3143248"/>
            <a:ext cx="4514850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https://upload.wikimedia.org/wikipedia/commons/thumb/d/de/Corriere_testata_1938.jpg/330px-Corriere_testata_1938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14282" y="4357694"/>
            <a:ext cx="4160210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521</Words>
  <Application>Microsoft Office PowerPoint</Application>
  <PresentationFormat>Presentazione su schermo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Le leggi razziali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leggi razziali</dc:title>
  <dc:creator>simone.dell@libero.it</dc:creator>
  <cp:lastModifiedBy>simone.dell@libero.it</cp:lastModifiedBy>
  <cp:revision>23</cp:revision>
  <dcterms:created xsi:type="dcterms:W3CDTF">2020-01-16T12:35:49Z</dcterms:created>
  <dcterms:modified xsi:type="dcterms:W3CDTF">2023-02-15T14:03:40Z</dcterms:modified>
</cp:coreProperties>
</file>